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7" r:id="rId5"/>
    <p:sldId id="261" r:id="rId6"/>
    <p:sldId id="263" r:id="rId7"/>
    <p:sldId id="265" r:id="rId8"/>
    <p:sldId id="264" r:id="rId9"/>
    <p:sldId id="268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ivo" panose="020B0604020202020204" charset="0"/>
      <p:regular r:id="rId16"/>
      <p:bold r:id="rId17"/>
      <p:italic r:id="rId18"/>
      <p:boldItalic r:id="rId19"/>
    </p:embeddedFont>
    <p:embeddedFont>
      <p:font typeface="DM Serif Display" panose="020B0604020202020204" charset="0"/>
      <p:regular r:id="rId20"/>
      <p:italic r:id="rId21"/>
    </p:embeddedFont>
    <p:embeddedFont>
      <p:font typeface="Libre Caslon Text" panose="020B0604020202020204" charset="0"/>
      <p:regular r:id="rId22"/>
      <p:bold r:id="rId23"/>
      <p: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orient="horz" pos="27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iVLuVephIRwQihZ5+Yxs84Zgra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7"/>
    <a:srgbClr val="EAE7DA"/>
    <a:srgbClr val="FFFFFF"/>
    <a:srgbClr val="F2F2F2"/>
    <a:srgbClr val="F4F9EB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D79C3A-8B95-4F1C-B1F0-459344827361}">
  <a:tblStyle styleId="{55D79C3A-8B95-4F1C-B1F0-459344827361}" styleName="Table_0">
    <a:wholeTbl>
      <a:tcTxStyle b="off" i="off">
        <a:font>
          <a:latin typeface="Montserrat Medium"/>
          <a:ea typeface="Montserrat Medium"/>
          <a:cs typeface="Montserrat Medium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5336AE-66DE-4225-A2D7-532AFB6D9F00}" styleName="Table_1">
    <a:wholeTbl>
      <a:tcTxStyle b="off" i="off">
        <a:font>
          <a:latin typeface="Montserrat Medium"/>
          <a:ea typeface="Montserrat Medium"/>
          <a:cs typeface="Montserrat Medium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ontserrat Medium"/>
          <a:ea typeface="Montserrat Medium"/>
          <a:cs typeface="Montserrat Medium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D0FA39-B925-4895-BF73-1123B11FEAD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96" y="96"/>
      </p:cViewPr>
      <p:guideLst>
        <p:guide orient="horz" pos="1596"/>
        <p:guide orient="horz" pos="2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scada en medio de un bosque&#10;&#10;Descripción generada automáticamente">
            <a:extLst>
              <a:ext uri="{FF2B5EF4-FFF2-40B4-BE49-F238E27FC236}">
                <a16:creationId xmlns:a16="http://schemas.microsoft.com/office/drawing/2014/main" id="{F9900E89-8378-FC42-833D-28BC1DC87B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3E305C-FC41-CE08-4BD7-91EE2111B44E}"/>
              </a:ext>
            </a:extLst>
          </p:cNvPr>
          <p:cNvSpPr/>
          <p:nvPr userDrawn="1"/>
        </p:nvSpPr>
        <p:spPr>
          <a:xfrm>
            <a:off x="358697" y="984853"/>
            <a:ext cx="8426605" cy="317379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Google Shape;14;p42"/>
          <p:cNvSpPr txBox="1">
            <a:spLocks noGrp="1"/>
          </p:cNvSpPr>
          <p:nvPr>
            <p:ph type="ctrTitle"/>
          </p:nvPr>
        </p:nvSpPr>
        <p:spPr>
          <a:xfrm>
            <a:off x="893616" y="1267694"/>
            <a:ext cx="7360228" cy="198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DM Serif Display"/>
              <a:buNone/>
              <a:defRPr sz="6000" b="1" baseline="0">
                <a:latin typeface="Libre Caslon Text" panose="000005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42"/>
          <p:cNvSpPr txBox="1">
            <a:spLocks noGrp="1"/>
          </p:cNvSpPr>
          <p:nvPr>
            <p:ph type="subTitle" idx="1"/>
          </p:nvPr>
        </p:nvSpPr>
        <p:spPr>
          <a:xfrm>
            <a:off x="1718310" y="3291796"/>
            <a:ext cx="570738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aseline="0">
                <a:latin typeface="+mn-lt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9"/>
          <p:cNvSpPr txBox="1"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0"/>
          <p:cNvSpPr txBox="1">
            <a:spLocks noGrp="1"/>
          </p:cNvSpPr>
          <p:nvPr>
            <p:ph type="body" idx="1"/>
          </p:nvPr>
        </p:nvSpPr>
        <p:spPr>
          <a:xfrm>
            <a:off x="723900" y="175260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1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hombre en al aire con una montaña al fondo&#10;&#10;Descripción generada automáticamente con confianza media">
            <a:extLst>
              <a:ext uri="{FF2B5EF4-FFF2-40B4-BE49-F238E27FC236}">
                <a16:creationId xmlns:a16="http://schemas.microsoft.com/office/drawing/2014/main" id="{1ED79D79-E98D-5043-99E1-B0D94EF6AC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13161A2-49AC-3420-05D5-E67DC90EFE13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Google Shape;18;p43"/>
          <p:cNvSpPr txBox="1">
            <a:spLocks noGrp="1"/>
          </p:cNvSpPr>
          <p:nvPr>
            <p:ph type="title"/>
          </p:nvPr>
        </p:nvSpPr>
        <p:spPr>
          <a:xfrm>
            <a:off x="723900" y="58674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hombre con la mano en la montaña&#10;&#10;Descripción generada automáticamente con confianza media">
            <a:extLst>
              <a:ext uri="{FF2B5EF4-FFF2-40B4-BE49-F238E27FC236}">
                <a16:creationId xmlns:a16="http://schemas.microsoft.com/office/drawing/2014/main" id="{8D51A228-FC06-FE1B-9285-E06E62B84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90A855A-1B09-D5DF-90BA-36D2836FC536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Google Shape;21;p44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4"/>
          <p:cNvSpPr txBox="1">
            <a:spLocks noGrp="1"/>
          </p:cNvSpPr>
          <p:nvPr>
            <p:ph type="body" idx="1"/>
          </p:nvPr>
        </p:nvSpPr>
        <p:spPr>
          <a:xfrm>
            <a:off x="1149924" y="2348887"/>
            <a:ext cx="2986498" cy="47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4"/>
          <p:cNvSpPr txBox="1">
            <a:spLocks noGrp="1"/>
          </p:cNvSpPr>
          <p:nvPr>
            <p:ph type="body" idx="2"/>
          </p:nvPr>
        </p:nvSpPr>
        <p:spPr>
          <a:xfrm>
            <a:off x="1149927" y="1938627"/>
            <a:ext cx="2986498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4"/>
          <p:cNvSpPr txBox="1">
            <a:spLocks noGrp="1"/>
          </p:cNvSpPr>
          <p:nvPr>
            <p:ph type="body" idx="3"/>
          </p:nvPr>
        </p:nvSpPr>
        <p:spPr>
          <a:xfrm>
            <a:off x="1149924" y="1427607"/>
            <a:ext cx="2986498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44"/>
          <p:cNvSpPr txBox="1">
            <a:spLocks noGrp="1"/>
          </p:cNvSpPr>
          <p:nvPr>
            <p:ph type="body" idx="4"/>
          </p:nvPr>
        </p:nvSpPr>
        <p:spPr>
          <a:xfrm>
            <a:off x="5007575" y="2348887"/>
            <a:ext cx="2986497" cy="47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44"/>
          <p:cNvSpPr txBox="1">
            <a:spLocks noGrp="1"/>
          </p:cNvSpPr>
          <p:nvPr>
            <p:ph type="body" idx="5"/>
          </p:nvPr>
        </p:nvSpPr>
        <p:spPr>
          <a:xfrm>
            <a:off x="5007575" y="1938627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body" idx="6"/>
          </p:nvPr>
        </p:nvSpPr>
        <p:spPr>
          <a:xfrm>
            <a:off x="5007573" y="1427607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44"/>
          <p:cNvSpPr txBox="1">
            <a:spLocks noGrp="1"/>
          </p:cNvSpPr>
          <p:nvPr>
            <p:ph type="body" idx="7"/>
          </p:nvPr>
        </p:nvSpPr>
        <p:spPr>
          <a:xfrm>
            <a:off x="5007573" y="3945240"/>
            <a:ext cx="2986497" cy="48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8"/>
          </p:nvPr>
        </p:nvSpPr>
        <p:spPr>
          <a:xfrm>
            <a:off x="5007573" y="3534980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9"/>
          </p:nvPr>
        </p:nvSpPr>
        <p:spPr>
          <a:xfrm>
            <a:off x="5007573" y="3023960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13"/>
          </p:nvPr>
        </p:nvSpPr>
        <p:spPr>
          <a:xfrm>
            <a:off x="1150726" y="3945240"/>
            <a:ext cx="2981015" cy="48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14"/>
          </p:nvPr>
        </p:nvSpPr>
        <p:spPr>
          <a:xfrm>
            <a:off x="1149924" y="3534980"/>
            <a:ext cx="298650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15"/>
          </p:nvPr>
        </p:nvSpPr>
        <p:spPr>
          <a:xfrm>
            <a:off x="1149924" y="3023961"/>
            <a:ext cx="2986498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hombre en al aire con una tabla de nieve&#10;&#10;Descripción generada automáticamente con confianza media">
            <a:extLst>
              <a:ext uri="{FF2B5EF4-FFF2-40B4-BE49-F238E27FC236}">
                <a16:creationId xmlns:a16="http://schemas.microsoft.com/office/drawing/2014/main" id="{37C7C192-5B33-4BF5-4631-5C4FD3CB0B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40DBB6E-2676-4C0E-0228-77E7A5D69F57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1"/>
          </p:nvPr>
        </p:nvSpPr>
        <p:spPr>
          <a:xfrm>
            <a:off x="943896" y="2755858"/>
            <a:ext cx="3323305" cy="105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47"/>
          <p:cNvSpPr txBox="1">
            <a:spLocks noGrp="1"/>
          </p:cNvSpPr>
          <p:nvPr>
            <p:ph type="body" idx="2"/>
          </p:nvPr>
        </p:nvSpPr>
        <p:spPr>
          <a:xfrm>
            <a:off x="4876798" y="2744467"/>
            <a:ext cx="3323305" cy="105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47"/>
          <p:cNvSpPr txBox="1">
            <a:spLocks noGrp="1"/>
          </p:cNvSpPr>
          <p:nvPr>
            <p:ph type="title"/>
          </p:nvPr>
        </p:nvSpPr>
        <p:spPr>
          <a:xfrm>
            <a:off x="1358265" y="585788"/>
            <a:ext cx="6427470" cy="12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3"/>
          </p:nvPr>
        </p:nvSpPr>
        <p:spPr>
          <a:xfrm>
            <a:off x="943896" y="2363377"/>
            <a:ext cx="332330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4"/>
          </p:nvPr>
        </p:nvSpPr>
        <p:spPr>
          <a:xfrm>
            <a:off x="4876799" y="2363377"/>
            <a:ext cx="332330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20B9D5D-CDEA-5A76-A684-596696134B57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Google Shape;61;p49"/>
          <p:cNvSpPr txBox="1">
            <a:spLocks noGrp="1"/>
          </p:cNvSpPr>
          <p:nvPr>
            <p:ph type="title"/>
          </p:nvPr>
        </p:nvSpPr>
        <p:spPr>
          <a:xfrm>
            <a:off x="889377" y="765572"/>
            <a:ext cx="3318311" cy="238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49"/>
          <p:cNvSpPr>
            <a:spLocks noGrp="1"/>
          </p:cNvSpPr>
          <p:nvPr>
            <p:ph type="pic" idx="2"/>
          </p:nvPr>
        </p:nvSpPr>
        <p:spPr>
          <a:xfrm>
            <a:off x="4925642" y="765572"/>
            <a:ext cx="3443284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49"/>
          <p:cNvSpPr txBox="1">
            <a:spLocks noGrp="1"/>
          </p:cNvSpPr>
          <p:nvPr>
            <p:ph type="body" idx="1"/>
          </p:nvPr>
        </p:nvSpPr>
        <p:spPr>
          <a:xfrm>
            <a:off x="853658" y="3157343"/>
            <a:ext cx="3354030" cy="112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587E135-29D3-3FBA-863A-14B23F0F44F2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hombre parado en un cuerpo de agua&#10;&#10;Descripción generada automáticamente">
            <a:extLst>
              <a:ext uri="{FF2B5EF4-FFF2-40B4-BE49-F238E27FC236}">
                <a16:creationId xmlns:a16="http://schemas.microsoft.com/office/drawing/2014/main" id="{D50A0873-D06C-3C84-7873-8A7E83B5B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34E029-54AF-260D-A81F-CCDEE1333C75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Google Shape;69;p51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 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hombre en al aire con una tabla de nieve&#10;&#10;Descripción generada automáticamente">
            <a:extLst>
              <a:ext uri="{FF2B5EF4-FFF2-40B4-BE49-F238E27FC236}">
                <a16:creationId xmlns:a16="http://schemas.microsoft.com/office/drawing/2014/main" id="{5E1D6462-D434-D650-28E2-E546ECF92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365BC7E-CA50-C9DB-F1FA-3127186F42B8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22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ersona en el bosque&#10;&#10;Descripción generada automáticamente con confianza baja">
            <a:extLst>
              <a:ext uri="{FF2B5EF4-FFF2-40B4-BE49-F238E27FC236}">
                <a16:creationId xmlns:a16="http://schemas.microsoft.com/office/drawing/2014/main" id="{35E2EABF-FF99-52A2-4212-F0E264211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F024F16-79D7-89D4-4453-54C5ACC28897}"/>
              </a:ext>
            </a:extLst>
          </p:cNvPr>
          <p:cNvSpPr/>
          <p:nvPr userDrawn="1"/>
        </p:nvSpPr>
        <p:spPr>
          <a:xfrm>
            <a:off x="231388" y="244699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Google Shape;77;p53">
            <a:extLst>
              <a:ext uri="{FF2B5EF4-FFF2-40B4-BE49-F238E27FC236}">
                <a16:creationId xmlns:a16="http://schemas.microsoft.com/office/drawing/2014/main" id="{6C147A59-A84D-88AC-6C2B-DC175FCD8588}"/>
              </a:ext>
            </a:extLst>
          </p:cNvPr>
          <p:cNvSpPr txBox="1"/>
          <p:nvPr userDrawn="1"/>
        </p:nvSpPr>
        <p:spPr>
          <a:xfrm>
            <a:off x="2210700" y="3647639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 This presentation template was created by </a:t>
            </a:r>
            <a:r>
              <a:rPr lang="en" sz="1200" b="1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200" b="1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infographics &amp; images by </a:t>
            </a:r>
            <a:r>
              <a:rPr lang="en" sz="1200" b="1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5" name="Google Shape;75;p53"/>
          <p:cNvSpPr txBox="1">
            <a:spLocks noGrp="1"/>
          </p:cNvSpPr>
          <p:nvPr>
            <p:ph type="title"/>
          </p:nvPr>
        </p:nvSpPr>
        <p:spPr>
          <a:xfrm>
            <a:off x="1419225" y="470007"/>
            <a:ext cx="6305550" cy="11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DM Serif Display"/>
              <a:buNone/>
              <a:defRPr sz="95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53"/>
          <p:cNvSpPr txBox="1">
            <a:spLocks noGrp="1"/>
          </p:cNvSpPr>
          <p:nvPr>
            <p:ph type="body" idx="1"/>
          </p:nvPr>
        </p:nvSpPr>
        <p:spPr>
          <a:xfrm>
            <a:off x="2894985" y="1818746"/>
            <a:ext cx="3354030" cy="102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7" r:id="rId6"/>
    <p:sldLayoutId id="2147483658" r:id="rId7"/>
    <p:sldLayoutId id="2147483670" r:id="rId8"/>
    <p:sldLayoutId id="2147483660" r:id="rId9"/>
    <p:sldLayoutId id="2147483663" r:id="rId10"/>
    <p:sldLayoutId id="2147483664" r:id="rId11"/>
    <p:sldLayoutId id="2147483665" r:id="rId12"/>
    <p:sldLayoutId id="214748366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317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7200" dirty="0" err="1"/>
              <a:t>Imom</a:t>
            </a:r>
            <a:r>
              <a:rPr lang="en-US" sz="7200" dirty="0"/>
              <a:t> </a:t>
            </a:r>
            <a:r>
              <a:rPr lang="en-US" sz="7200" dirty="0" err="1"/>
              <a:t>Termiziy</a:t>
            </a:r>
            <a:endParaRPr lang="en-US" sz="7200" dirty="0"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err="1"/>
              <a:t>Tayyorladi</a:t>
            </a:r>
            <a:r>
              <a:rPr lang="en-US" dirty="0"/>
              <a:t>: </a:t>
            </a:r>
            <a:r>
              <a:rPr lang="en-US" dirty="0" err="1"/>
              <a:t>Avazov</a:t>
            </a:r>
            <a:r>
              <a:rPr lang="en-US" dirty="0"/>
              <a:t> </a:t>
            </a:r>
            <a:r>
              <a:rPr lang="en-US" dirty="0" err="1"/>
              <a:t>Sodiqjon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419101" y="397328"/>
            <a:ext cx="8104414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</a:pPr>
            <a:r>
              <a:rPr lang="en-US" dirty="0" err="1"/>
              <a:t>Kirish</a:t>
            </a:r>
            <a:r>
              <a:rPr lang="en-US" dirty="0"/>
              <a:t>: </a:t>
            </a:r>
            <a:r>
              <a:rPr lang="en-US" dirty="0" err="1"/>
              <a:t>Imom</a:t>
            </a:r>
            <a:r>
              <a:rPr lang="en-US" dirty="0"/>
              <a:t> </a:t>
            </a:r>
            <a:r>
              <a:rPr lang="en-US" dirty="0" err="1"/>
              <a:t>Termiziy</a:t>
            </a:r>
            <a:r>
              <a:rPr lang="en-US" dirty="0"/>
              <a:t> Kim </a:t>
            </a:r>
            <a:r>
              <a:rPr lang="en-US" dirty="0" err="1"/>
              <a:t>edi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7" name="Google Shape;117;p2"/>
          <p:cNvSpPr txBox="1"/>
          <p:nvPr/>
        </p:nvSpPr>
        <p:spPr>
          <a:xfrm>
            <a:off x="818923" y="2959875"/>
            <a:ext cx="72573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</a:pPr>
            <a:r>
              <a:rPr lang="en-US" sz="2000" b="1" dirty="0" err="1"/>
              <a:t>Maqsad</a:t>
            </a:r>
            <a:r>
              <a:rPr lang="en-US" sz="2000" b="1" dirty="0"/>
              <a:t> </a:t>
            </a:r>
            <a:r>
              <a:rPr lang="en-US" sz="2000" b="1" dirty="0" err="1"/>
              <a:t>va</a:t>
            </a:r>
            <a:r>
              <a:rPr lang="en-US" sz="2000" b="1" dirty="0"/>
              <a:t> </a:t>
            </a:r>
            <a:r>
              <a:rPr lang="en-US" sz="2000" b="1" dirty="0" err="1"/>
              <a:t>Ilmga</a:t>
            </a:r>
            <a:r>
              <a:rPr lang="en-US" sz="2000" b="1" dirty="0"/>
              <a:t> </a:t>
            </a:r>
            <a:r>
              <a:rPr lang="en-US" sz="2000" b="1" dirty="0" err="1"/>
              <a:t>Bag‘ishlangan</a:t>
            </a:r>
            <a:r>
              <a:rPr lang="en-US" sz="2000" b="1" dirty="0"/>
              <a:t> </a:t>
            </a:r>
            <a:r>
              <a:rPr lang="en-US" sz="2000" b="1" dirty="0" err="1"/>
              <a:t>Hayot</a:t>
            </a:r>
            <a:r>
              <a:rPr lang="en-US" sz="2000" dirty="0"/>
              <a:t>: U </a:t>
            </a:r>
            <a:r>
              <a:rPr lang="en-US" sz="2000" dirty="0" err="1"/>
              <a:t>o‘z</a:t>
            </a:r>
            <a:r>
              <a:rPr lang="en-US" sz="2000" dirty="0"/>
              <a:t> </a:t>
            </a:r>
            <a:r>
              <a:rPr lang="en-US" sz="2000" dirty="0" err="1"/>
              <a:t>hayotini</a:t>
            </a:r>
            <a:r>
              <a:rPr lang="en-US" sz="2000" dirty="0"/>
              <a:t> </a:t>
            </a:r>
            <a:r>
              <a:rPr lang="en-US" sz="2000" dirty="0" err="1"/>
              <a:t>hadislarni</a:t>
            </a:r>
            <a:r>
              <a:rPr lang="en-US" sz="2000" dirty="0"/>
              <a:t> </a:t>
            </a:r>
            <a:r>
              <a:rPr lang="en-US" sz="2000" dirty="0" err="1"/>
              <a:t>to‘plash</a:t>
            </a:r>
            <a:r>
              <a:rPr lang="en-US" sz="2000" dirty="0"/>
              <a:t>, </a:t>
            </a:r>
            <a:r>
              <a:rPr lang="en-US" sz="2000" dirty="0" err="1"/>
              <a:t>ularning</a:t>
            </a:r>
            <a:r>
              <a:rPr lang="en-US" sz="2000" dirty="0"/>
              <a:t> </a:t>
            </a:r>
            <a:r>
              <a:rPr lang="en-US" sz="2000" dirty="0" err="1"/>
              <a:t>to‘g‘riligini</a:t>
            </a:r>
            <a:r>
              <a:rPr lang="en-US" sz="2000" dirty="0"/>
              <a:t> </a:t>
            </a:r>
            <a:r>
              <a:rPr lang="en-US" sz="2000" dirty="0" err="1"/>
              <a:t>tekshirish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kelajak</a:t>
            </a:r>
            <a:r>
              <a:rPr lang="en-US" sz="2000" dirty="0"/>
              <a:t> </a:t>
            </a:r>
            <a:r>
              <a:rPr lang="en-US" sz="2000" dirty="0" err="1"/>
              <a:t>avlodlarga</a:t>
            </a:r>
            <a:r>
              <a:rPr lang="en-US" sz="2000" dirty="0"/>
              <a:t> </a:t>
            </a:r>
            <a:r>
              <a:rPr lang="en-US" sz="2000" dirty="0" err="1"/>
              <a:t>yetkazishga</a:t>
            </a:r>
            <a:r>
              <a:rPr lang="en-US" sz="2000" dirty="0"/>
              <a:t> </a:t>
            </a:r>
            <a:r>
              <a:rPr lang="en-US" sz="2000" dirty="0" err="1"/>
              <a:t>bag‘ishlagan</a:t>
            </a:r>
            <a:r>
              <a:rPr lang="en-US" sz="2000" dirty="0"/>
              <a:t>. </a:t>
            </a:r>
            <a:r>
              <a:rPr lang="en-US" sz="2000" dirty="0" err="1"/>
              <a:t>Imom</a:t>
            </a:r>
            <a:r>
              <a:rPr lang="en-US" sz="2000" dirty="0"/>
              <a:t> </a:t>
            </a:r>
            <a:r>
              <a:rPr lang="en-US" sz="2000" dirty="0" err="1"/>
              <a:t>Termiziyning</a:t>
            </a:r>
            <a:r>
              <a:rPr lang="en-US" sz="2000" dirty="0"/>
              <a:t> </a:t>
            </a:r>
            <a:r>
              <a:rPr lang="en-US" sz="2000" dirty="0" err="1"/>
              <a:t>maqsadi</a:t>
            </a:r>
            <a:r>
              <a:rPr lang="en-US" sz="2000" dirty="0"/>
              <a:t> </a:t>
            </a:r>
            <a:r>
              <a:rPr lang="en-US" sz="2000" dirty="0" err="1"/>
              <a:t>musulmon</a:t>
            </a:r>
            <a:r>
              <a:rPr lang="en-US" sz="2000" dirty="0"/>
              <a:t> </a:t>
            </a:r>
            <a:r>
              <a:rPr lang="en-US" sz="2000" dirty="0" err="1"/>
              <a:t>ummatiga</a:t>
            </a:r>
            <a:r>
              <a:rPr lang="en-US" sz="2000" dirty="0"/>
              <a:t> </a:t>
            </a:r>
            <a:r>
              <a:rPr lang="en-US" sz="2000" dirty="0" err="1"/>
              <a:t>to‘g‘ri</a:t>
            </a:r>
            <a:r>
              <a:rPr lang="en-US" sz="2000" dirty="0"/>
              <a:t> </a:t>
            </a:r>
            <a:r>
              <a:rPr lang="en-US" sz="2000" dirty="0" err="1"/>
              <a:t>ilm</a:t>
            </a:r>
            <a:r>
              <a:rPr lang="en-US" sz="2000" dirty="0"/>
              <a:t> </a:t>
            </a:r>
            <a:r>
              <a:rPr lang="en-US" sz="2000" dirty="0" err="1"/>
              <a:t>yetkazish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uni</a:t>
            </a:r>
            <a:r>
              <a:rPr lang="en-US" sz="2000" dirty="0"/>
              <a:t> </a:t>
            </a:r>
            <a:r>
              <a:rPr lang="en-US" sz="2000" dirty="0" err="1"/>
              <a:t>keng</a:t>
            </a:r>
            <a:r>
              <a:rPr lang="en-US" sz="2000" dirty="0"/>
              <a:t> </a:t>
            </a:r>
            <a:r>
              <a:rPr lang="en-US" sz="2000" dirty="0" err="1"/>
              <a:t>tarqatish</a:t>
            </a:r>
            <a:r>
              <a:rPr lang="en-US" sz="2000" dirty="0"/>
              <a:t> </a:t>
            </a:r>
            <a:r>
              <a:rPr lang="en-US" sz="2000" dirty="0" err="1"/>
              <a:t>edi</a:t>
            </a:r>
            <a:r>
              <a:rPr lang="en-US" sz="2000" dirty="0"/>
              <a:t>.</a:t>
            </a:r>
            <a:endParaRPr sz="2000" dirty="0">
              <a:latin typeface="+mn-lt"/>
            </a:endParaRPr>
          </a:p>
        </p:txBody>
      </p:sp>
      <p:pic>
        <p:nvPicPr>
          <p:cNvPr id="1026" name="Picture 2" descr="Imom Abu Iso Muhammad Termiziy” filmi premerasi bo'lib o'tdi | Qalampir.uz">
            <a:extLst>
              <a:ext uri="{FF2B5EF4-FFF2-40B4-BE49-F238E27FC236}">
                <a16:creationId xmlns:a16="http://schemas.microsoft.com/office/drawing/2014/main" id="{06085332-013C-4193-96F2-E96CBC472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936" y="1064759"/>
            <a:ext cx="2528207" cy="1896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A5C24BD-3323-40F4-BEFB-DC808AB0C3A2}"/>
              </a:ext>
            </a:extLst>
          </p:cNvPr>
          <p:cNvSpPr/>
          <p:nvPr/>
        </p:nvSpPr>
        <p:spPr>
          <a:xfrm>
            <a:off x="658585" y="282375"/>
            <a:ext cx="7826829" cy="4226379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Ilmiy</a:t>
            </a:r>
            <a:r>
              <a:rPr lang="en-US" dirty="0"/>
              <a:t> </a:t>
            </a:r>
            <a:r>
              <a:rPr lang="en-US" dirty="0" err="1"/>
              <a:t>Faoliyati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Tahsili</a:t>
            </a:r>
            <a:endParaRPr lang="es-ES" dirty="0"/>
          </a:p>
        </p:txBody>
      </p:sp>
      <p:sp>
        <p:nvSpPr>
          <p:cNvPr id="126" name="Google Shape;126;p3"/>
          <p:cNvSpPr txBox="1">
            <a:spLocks noGrp="1"/>
          </p:cNvSpPr>
          <p:nvPr>
            <p:ph type="body" idx="1"/>
          </p:nvPr>
        </p:nvSpPr>
        <p:spPr>
          <a:xfrm>
            <a:off x="873351" y="2680607"/>
            <a:ext cx="7182077" cy="477442"/>
          </a:xfrm>
        </p:spPr>
        <p:txBody>
          <a:bodyPr/>
          <a:lstStyle/>
          <a:p>
            <a:pPr lvl="0"/>
            <a:r>
              <a:rPr lang="en-US" dirty="0" err="1"/>
              <a:t>Imom</a:t>
            </a:r>
            <a:r>
              <a:rPr lang="en-US" dirty="0"/>
              <a:t> </a:t>
            </a:r>
            <a:r>
              <a:rPr lang="en-US" dirty="0" err="1"/>
              <a:t>Termiziy</a:t>
            </a:r>
            <a:r>
              <a:rPr lang="en-US" dirty="0"/>
              <a:t> </a:t>
            </a:r>
            <a:r>
              <a:rPr lang="en-US" dirty="0" err="1"/>
              <a:t>yoshligidan</a:t>
            </a:r>
            <a:r>
              <a:rPr lang="en-US" dirty="0"/>
              <a:t> </a:t>
            </a:r>
            <a:r>
              <a:rPr lang="en-US" dirty="0" err="1"/>
              <a:t>ilm</a:t>
            </a:r>
            <a:r>
              <a:rPr lang="en-US" dirty="0"/>
              <a:t> </a:t>
            </a:r>
            <a:r>
              <a:rPr lang="en-US" dirty="0" err="1"/>
              <a:t>olishga</a:t>
            </a:r>
            <a:r>
              <a:rPr lang="en-US" dirty="0"/>
              <a:t> </a:t>
            </a:r>
            <a:r>
              <a:rPr lang="en-US" dirty="0" err="1"/>
              <a:t>qiziqqan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o‘sha</a:t>
            </a:r>
            <a:r>
              <a:rPr lang="en-US" dirty="0"/>
              <a:t> </a:t>
            </a:r>
            <a:r>
              <a:rPr lang="en-US" dirty="0" err="1"/>
              <a:t>davrning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mashhur</a:t>
            </a:r>
            <a:r>
              <a:rPr lang="en-US" dirty="0"/>
              <a:t> </a:t>
            </a:r>
            <a:r>
              <a:rPr lang="en-US" dirty="0" err="1"/>
              <a:t>olimlaridan</a:t>
            </a:r>
            <a:r>
              <a:rPr lang="en-US" dirty="0"/>
              <a:t> </a:t>
            </a:r>
            <a:r>
              <a:rPr lang="en-US" dirty="0" err="1"/>
              <a:t>saboq</a:t>
            </a:r>
            <a:r>
              <a:rPr lang="en-US" dirty="0"/>
              <a:t> </a:t>
            </a:r>
            <a:r>
              <a:rPr lang="en-US" dirty="0" err="1"/>
              <a:t>olgan</a:t>
            </a:r>
            <a:r>
              <a:rPr lang="en-US" dirty="0"/>
              <a:t>. U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bilimlarini</a:t>
            </a:r>
            <a:r>
              <a:rPr lang="en-US" dirty="0"/>
              <a:t> </a:t>
            </a:r>
            <a:r>
              <a:rPr lang="en-US" dirty="0" err="1"/>
              <a:t>oshirish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Kufa</a:t>
            </a:r>
            <a:r>
              <a:rPr lang="en-US" dirty="0"/>
              <a:t>, Basra, </a:t>
            </a:r>
            <a:r>
              <a:rPr lang="en-US" dirty="0" err="1"/>
              <a:t>Hijoz</a:t>
            </a:r>
            <a:r>
              <a:rPr lang="en-US" dirty="0"/>
              <a:t>, </a:t>
            </a:r>
            <a:r>
              <a:rPr lang="en-US" dirty="0" err="1"/>
              <a:t>Makkai</a:t>
            </a:r>
            <a:r>
              <a:rPr lang="en-US" dirty="0"/>
              <a:t> </a:t>
            </a:r>
            <a:r>
              <a:rPr lang="en-US" dirty="0" err="1"/>
              <a:t>Mukarrama</a:t>
            </a:r>
            <a:r>
              <a:rPr lang="en-US" dirty="0"/>
              <a:t>, </a:t>
            </a:r>
            <a:r>
              <a:rPr lang="en-US" dirty="0" err="1"/>
              <a:t>Madinai</a:t>
            </a:r>
            <a:r>
              <a:rPr lang="en-US" dirty="0"/>
              <a:t> </a:t>
            </a:r>
            <a:r>
              <a:rPr lang="en-US" dirty="0" err="1"/>
              <a:t>Munavvara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ilm</a:t>
            </a:r>
            <a:r>
              <a:rPr lang="en-US" dirty="0"/>
              <a:t> </a:t>
            </a:r>
            <a:r>
              <a:rPr lang="en-US" dirty="0" err="1"/>
              <a:t>markazlariga</a:t>
            </a:r>
            <a:r>
              <a:rPr lang="en-US" dirty="0"/>
              <a:t> </a:t>
            </a:r>
            <a:r>
              <a:rPr lang="en-US" dirty="0" err="1"/>
              <a:t>sayohat</a:t>
            </a:r>
            <a:r>
              <a:rPr lang="en-US" dirty="0"/>
              <a:t> </a:t>
            </a:r>
            <a:r>
              <a:rPr lang="en-US" dirty="0" err="1"/>
              <a:t>qilgan</a:t>
            </a:r>
            <a:r>
              <a:rPr lang="en-US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B18B46-D3CC-4281-BFED-FC6956799C4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08463" y="1393034"/>
            <a:ext cx="5327073" cy="392482"/>
          </a:xfrm>
        </p:spPr>
        <p:txBody>
          <a:bodyPr/>
          <a:lstStyle/>
          <a:p>
            <a:r>
              <a:rPr lang="en-US" b="1" dirty="0" err="1"/>
              <a:t>Ilm</a:t>
            </a:r>
            <a:r>
              <a:rPr lang="en-US" b="1" dirty="0"/>
              <a:t> </a:t>
            </a:r>
            <a:r>
              <a:rPr lang="en-US" b="1" dirty="0" err="1"/>
              <a:t>Yo‘lidagi</a:t>
            </a:r>
            <a:r>
              <a:rPr lang="en-US" b="1" dirty="0"/>
              <a:t> </a:t>
            </a:r>
            <a:r>
              <a:rPr lang="en-US" b="1" dirty="0" err="1"/>
              <a:t>Bolaligi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Tahsil </a:t>
            </a:r>
            <a:r>
              <a:rPr lang="en-US" b="1" dirty="0" err="1"/>
              <a:t>Yillari</a:t>
            </a:r>
            <a:r>
              <a:rPr lang="en-US" dirty="0"/>
              <a:t>: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</a:pPr>
            <a:r>
              <a:rPr lang="en-US" dirty="0"/>
              <a:t>Hadis </a:t>
            </a:r>
            <a:r>
              <a:rPr lang="en-US" dirty="0" err="1"/>
              <a:t>Ilmiga</a:t>
            </a:r>
            <a:r>
              <a:rPr lang="en-US" dirty="0"/>
              <a:t> </a:t>
            </a:r>
            <a:r>
              <a:rPr lang="en-US" dirty="0" err="1"/>
              <a:t>Qo‘shgan</a:t>
            </a:r>
            <a:r>
              <a:rPr lang="en-US" dirty="0"/>
              <a:t> </a:t>
            </a:r>
            <a:r>
              <a:rPr lang="en-US" dirty="0" err="1"/>
              <a:t>Hissasi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E1B396-89B3-416B-B7B8-8A6FC0096538}"/>
              </a:ext>
            </a:extLst>
          </p:cNvPr>
          <p:cNvSpPr/>
          <p:nvPr/>
        </p:nvSpPr>
        <p:spPr>
          <a:xfrm>
            <a:off x="968829" y="1447800"/>
            <a:ext cx="7217228" cy="314325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“Sahih at-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Termiziy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–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Nodir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Hadis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To‘plami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Imom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Termiziyning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mashhur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asari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“Al-</a:t>
            </a:r>
            <a:r>
              <a:rPr lang="en-US" sz="2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Jomi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 as-Sahih”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yoki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“Sahih at-</a:t>
            </a:r>
            <a:r>
              <a:rPr lang="en-US" sz="2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Termiziy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bo‘lib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u sahih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to‘g‘ri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hadislarni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to‘plagan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kitob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hozirgi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kungacha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hadis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ilmidagi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muhim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manbalardan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sifatida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qadrlanadi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hadis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to‘plamlarining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oltin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qatoriga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kiradi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8D870-DB38-4528-B412-BC8B74E7BCDB}"/>
              </a:ext>
            </a:extLst>
          </p:cNvPr>
          <p:cNvSpPr/>
          <p:nvPr/>
        </p:nvSpPr>
        <p:spPr>
          <a:xfrm>
            <a:off x="4974771" y="304800"/>
            <a:ext cx="3091543" cy="4838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9" name="Google Shape;159;p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U </a:t>
            </a:r>
            <a:r>
              <a:rPr lang="en-US" dirty="0" err="1"/>
              <a:t>to‘plagan</a:t>
            </a:r>
            <a:r>
              <a:rPr lang="en-US" dirty="0"/>
              <a:t> </a:t>
            </a:r>
            <a:r>
              <a:rPr lang="en-US" dirty="0" err="1"/>
              <a:t>hadislar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4000 dan </a:t>
            </a:r>
            <a:r>
              <a:rPr lang="en-US" dirty="0" err="1"/>
              <a:t>ortiq</a:t>
            </a:r>
            <a:r>
              <a:rPr lang="en-US" dirty="0"/>
              <a:t> </a:t>
            </a:r>
            <a:r>
              <a:rPr lang="en-US" dirty="0" err="1"/>
              <a:t>bo‘lib</a:t>
            </a:r>
            <a:r>
              <a:rPr lang="en-US" dirty="0"/>
              <a:t>,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birini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qilgan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baholagan</a:t>
            </a:r>
            <a:r>
              <a:rPr lang="en-US" dirty="0"/>
              <a:t>. Bu </a:t>
            </a:r>
            <a:r>
              <a:rPr lang="en-US" dirty="0" err="1"/>
              <a:t>metodologiya</a:t>
            </a:r>
            <a:r>
              <a:rPr lang="en-US" dirty="0"/>
              <a:t> </a:t>
            </a:r>
            <a:r>
              <a:rPr lang="en-US" dirty="0" err="1"/>
              <a:t>hadis</a:t>
            </a:r>
            <a:r>
              <a:rPr lang="en-US" dirty="0"/>
              <a:t> </a:t>
            </a:r>
            <a:r>
              <a:rPr lang="en-US" dirty="0" err="1"/>
              <a:t>ilmining</a:t>
            </a:r>
            <a:r>
              <a:rPr lang="en-US" dirty="0"/>
              <a:t> </a:t>
            </a:r>
            <a:r>
              <a:rPr lang="en-US" dirty="0" err="1"/>
              <a:t>ilmiy</a:t>
            </a:r>
            <a:r>
              <a:rPr lang="en-US" dirty="0"/>
              <a:t> </a:t>
            </a:r>
            <a:r>
              <a:rPr lang="en-US" dirty="0" err="1"/>
              <a:t>asoslarga</a:t>
            </a:r>
            <a:r>
              <a:rPr lang="en-US" dirty="0"/>
              <a:t> </a:t>
            </a:r>
            <a:r>
              <a:rPr lang="en-US" dirty="0" err="1"/>
              <a:t>tayanishini</a:t>
            </a:r>
            <a:r>
              <a:rPr lang="en-US" dirty="0"/>
              <a:t> </a:t>
            </a:r>
            <a:r>
              <a:rPr lang="en-US" dirty="0" err="1"/>
              <a:t>ta’minlagan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ilmiy</a:t>
            </a:r>
            <a:r>
              <a:rPr lang="en-US" dirty="0"/>
              <a:t> </a:t>
            </a:r>
            <a:r>
              <a:rPr lang="en-US" dirty="0" err="1"/>
              <a:t>obro</a:t>
            </a:r>
            <a:r>
              <a:rPr lang="en-US" dirty="0"/>
              <a:t>‘ </a:t>
            </a:r>
            <a:r>
              <a:rPr lang="en-US" dirty="0" err="1"/>
              <a:t>qozongan</a:t>
            </a:r>
            <a:r>
              <a:rPr lang="en-US" dirty="0"/>
              <a:t>.</a:t>
            </a:r>
          </a:p>
        </p:txBody>
      </p:sp>
      <p:sp>
        <p:nvSpPr>
          <p:cNvPr id="160" name="Google Shape;160;p6"/>
          <p:cNvSpPr txBox="1">
            <a:spLocks noGrp="1"/>
          </p:cNvSpPr>
          <p:nvPr>
            <p:ph type="body" idx="2"/>
          </p:nvPr>
        </p:nvSpPr>
        <p:spPr>
          <a:xfrm>
            <a:off x="4778827" y="2744467"/>
            <a:ext cx="3323305" cy="1059057"/>
          </a:xfrm>
        </p:spPr>
        <p:txBody>
          <a:bodyPr/>
          <a:lstStyle/>
          <a:p>
            <a:pPr lvl="0"/>
            <a:r>
              <a:rPr lang="en-US" dirty="0" err="1"/>
              <a:t>Imom</a:t>
            </a:r>
            <a:r>
              <a:rPr lang="en-US" dirty="0"/>
              <a:t> </a:t>
            </a:r>
            <a:r>
              <a:rPr lang="en-US" dirty="0" err="1"/>
              <a:t>Termiziy</a:t>
            </a:r>
            <a:r>
              <a:rPr lang="en-US" dirty="0"/>
              <a:t> </a:t>
            </a:r>
            <a:r>
              <a:rPr lang="en-US" dirty="0" err="1"/>
              <a:t>hadislarni</a:t>
            </a:r>
            <a:r>
              <a:rPr lang="en-US" dirty="0"/>
              <a:t> isnad (</a:t>
            </a:r>
            <a:r>
              <a:rPr lang="en-US" dirty="0" err="1"/>
              <a:t>rivoyat</a:t>
            </a:r>
            <a:r>
              <a:rPr lang="en-US" dirty="0"/>
              <a:t> </a:t>
            </a:r>
            <a:r>
              <a:rPr lang="en-US" dirty="0" err="1"/>
              <a:t>zanjiri</a:t>
            </a:r>
            <a:r>
              <a:rPr lang="en-US" dirty="0"/>
              <a:t>)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tekshirishda</a:t>
            </a:r>
            <a:r>
              <a:rPr lang="en-US" dirty="0"/>
              <a:t> </a:t>
            </a:r>
            <a:r>
              <a:rPr lang="en-US" dirty="0" err="1"/>
              <a:t>alohida</a:t>
            </a:r>
            <a:r>
              <a:rPr lang="en-US" dirty="0"/>
              <a:t> </a:t>
            </a:r>
            <a:r>
              <a:rPr lang="en-US" dirty="0" err="1"/>
              <a:t>mahoratga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 </a:t>
            </a:r>
            <a:r>
              <a:rPr lang="en-US" dirty="0" err="1"/>
              <a:t>edi</a:t>
            </a:r>
            <a:r>
              <a:rPr lang="en-US" dirty="0"/>
              <a:t>. U </a:t>
            </a:r>
            <a:r>
              <a:rPr lang="en-US" dirty="0" err="1"/>
              <a:t>hadislarni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rivoyat</a:t>
            </a:r>
            <a:r>
              <a:rPr lang="en-US" dirty="0"/>
              <a:t> </a:t>
            </a:r>
            <a:r>
              <a:rPr lang="en-US" dirty="0" err="1"/>
              <a:t>qiluvchi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tekshirib</a:t>
            </a:r>
            <a:r>
              <a:rPr lang="en-US" dirty="0"/>
              <a:t>, </a:t>
            </a:r>
            <a:r>
              <a:rPr lang="en-US" dirty="0" err="1"/>
              <a:t>ularning</a:t>
            </a:r>
            <a:r>
              <a:rPr lang="en-US" dirty="0"/>
              <a:t> sahih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ekanligini</a:t>
            </a:r>
            <a:r>
              <a:rPr lang="en-US" dirty="0"/>
              <a:t> </a:t>
            </a:r>
            <a:r>
              <a:rPr lang="en-US" dirty="0" err="1"/>
              <a:t>aniq</a:t>
            </a:r>
            <a:r>
              <a:rPr lang="en-US" dirty="0"/>
              <a:t> </a:t>
            </a:r>
            <a:r>
              <a:rPr lang="en-US" dirty="0" err="1"/>
              <a:t>belgilagan</a:t>
            </a:r>
            <a:r>
              <a:rPr lang="en-US" dirty="0"/>
              <a:t>.</a:t>
            </a:r>
          </a:p>
        </p:txBody>
      </p: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Ilmiy</a:t>
            </a:r>
            <a:r>
              <a:rPr lang="en-US" dirty="0"/>
              <a:t> </a:t>
            </a:r>
            <a:r>
              <a:rPr lang="en-US" dirty="0" err="1"/>
              <a:t>Yondashuv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Metodologiyasi</a:t>
            </a:r>
            <a:endParaRPr lang="en-US" dirty="0"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3"/>
          </p:nvPr>
        </p:nvSpPr>
        <p:spPr>
          <a:xfrm>
            <a:off x="747952" y="1829978"/>
            <a:ext cx="4074419" cy="392482"/>
          </a:xfrm>
        </p:spPr>
        <p:txBody>
          <a:bodyPr/>
          <a:lstStyle/>
          <a:p>
            <a:pPr lvl="0"/>
            <a:r>
              <a:rPr lang="en-US" b="1" dirty="0" err="1"/>
              <a:t>Hadislarni</a:t>
            </a:r>
            <a:r>
              <a:rPr lang="en-US" b="1" dirty="0"/>
              <a:t> </a:t>
            </a:r>
            <a:r>
              <a:rPr lang="en-US" b="1" dirty="0" err="1"/>
              <a:t>To‘plash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</a:t>
            </a:r>
            <a:r>
              <a:rPr lang="en-US" b="1" dirty="0" err="1"/>
              <a:t>Tahlil</a:t>
            </a:r>
            <a:r>
              <a:rPr lang="en-US" b="1" dirty="0"/>
              <a:t> </a:t>
            </a:r>
            <a:r>
              <a:rPr lang="en-US" b="1" dirty="0" err="1"/>
              <a:t>Qilish</a:t>
            </a:r>
            <a:r>
              <a:rPr lang="en-US" dirty="0"/>
              <a:t>:</a:t>
            </a:r>
            <a:endParaRPr lang="es-ES" dirty="0"/>
          </a:p>
        </p:txBody>
      </p:sp>
      <p:sp>
        <p:nvSpPr>
          <p:cNvPr id="163" name="Google Shape;163;p6"/>
          <p:cNvSpPr txBox="1">
            <a:spLocks noGrp="1"/>
          </p:cNvSpPr>
          <p:nvPr>
            <p:ph type="body" idx="4"/>
          </p:nvPr>
        </p:nvSpPr>
        <p:spPr>
          <a:xfrm>
            <a:off x="4778827" y="1851748"/>
            <a:ext cx="3323305" cy="392482"/>
          </a:xfrm>
        </p:spPr>
        <p:txBody>
          <a:bodyPr/>
          <a:lstStyle/>
          <a:p>
            <a:pPr lvl="0"/>
            <a:r>
              <a:rPr lang="en-US" b="1" dirty="0"/>
              <a:t>Isnad </a:t>
            </a:r>
            <a:r>
              <a:rPr lang="en-US" b="1" dirty="0" err="1"/>
              <a:t>Ilmida</a:t>
            </a:r>
            <a:r>
              <a:rPr lang="en-US" b="1" dirty="0"/>
              <a:t> </a:t>
            </a:r>
            <a:r>
              <a:rPr lang="en-US" b="1" dirty="0" err="1"/>
              <a:t>Noyob</a:t>
            </a:r>
            <a:r>
              <a:rPr lang="en-US" b="1" dirty="0"/>
              <a:t> </a:t>
            </a:r>
            <a:r>
              <a:rPr lang="en-US" b="1" dirty="0" err="1"/>
              <a:t>Usul</a:t>
            </a:r>
            <a:r>
              <a:rPr lang="en-US" dirty="0"/>
              <a:t>: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9D9FD0-F8EF-484E-894F-F0A370113006}"/>
              </a:ext>
            </a:extLst>
          </p:cNvPr>
          <p:cNvSpPr/>
          <p:nvPr/>
        </p:nvSpPr>
        <p:spPr>
          <a:xfrm>
            <a:off x="1349828" y="-247650"/>
            <a:ext cx="3091543" cy="4838700"/>
          </a:xfrm>
          <a:prstGeom prst="rect">
            <a:avLst/>
          </a:prstGeom>
          <a:solidFill>
            <a:srgbClr val="F0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152120" y="-641598"/>
            <a:ext cx="5990394" cy="238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</a:pPr>
            <a:r>
              <a:rPr lang="en-US" dirty="0" err="1"/>
              <a:t>Shaxsiy</a:t>
            </a:r>
            <a:r>
              <a:rPr lang="en-US" dirty="0"/>
              <a:t> </a:t>
            </a:r>
            <a:r>
              <a:rPr lang="en-US" dirty="0" err="1"/>
              <a:t>Hayoti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Fazilatlari</a:t>
            </a:r>
            <a:endParaRPr dirty="0"/>
          </a:p>
        </p:txBody>
      </p:sp>
      <p:sp>
        <p:nvSpPr>
          <p:cNvPr id="184" name="Google Shape;184;p8"/>
          <p:cNvSpPr txBox="1">
            <a:spLocks noGrp="1"/>
          </p:cNvSpPr>
          <p:nvPr>
            <p:ph type="body" idx="1"/>
          </p:nvPr>
        </p:nvSpPr>
        <p:spPr>
          <a:xfrm>
            <a:off x="1772356" y="1905486"/>
            <a:ext cx="2664177" cy="242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     </a:t>
            </a:r>
            <a:r>
              <a:rPr lang="en-US" dirty="0" err="1"/>
              <a:t>Hayotining</a:t>
            </a:r>
            <a:r>
              <a:rPr lang="en-US" dirty="0"/>
              <a:t> </a:t>
            </a:r>
            <a:r>
              <a:rPr lang="en-US" dirty="0" err="1"/>
              <a:t>so‘nggi</a:t>
            </a:r>
            <a:r>
              <a:rPr lang="en-US" dirty="0"/>
              <a:t> </a:t>
            </a:r>
            <a:r>
              <a:rPr lang="en-US" dirty="0" err="1"/>
              <a:t>yillarida</a:t>
            </a:r>
            <a:r>
              <a:rPr lang="en-US" dirty="0"/>
              <a:t> </a:t>
            </a:r>
            <a:r>
              <a:rPr lang="en-US" dirty="0" err="1"/>
              <a:t>Imom</a:t>
            </a:r>
            <a:r>
              <a:rPr lang="en-US" dirty="0"/>
              <a:t> </a:t>
            </a:r>
            <a:r>
              <a:rPr lang="en-US" dirty="0" err="1"/>
              <a:t>Termiziy</a:t>
            </a:r>
            <a:r>
              <a:rPr lang="en-US" dirty="0"/>
              <a:t> </a:t>
            </a:r>
            <a:r>
              <a:rPr lang="en-US" dirty="0" err="1"/>
              <a:t>ko‘r</a:t>
            </a:r>
            <a:r>
              <a:rPr lang="en-US" dirty="0"/>
              <a:t> </a:t>
            </a:r>
            <a:r>
              <a:rPr lang="en-US" dirty="0" err="1"/>
              <a:t>bo‘lib</a:t>
            </a:r>
            <a:r>
              <a:rPr lang="en-US" dirty="0"/>
              <a:t> </a:t>
            </a:r>
            <a:r>
              <a:rPr lang="en-US" dirty="0" err="1"/>
              <a:t>qoldi</a:t>
            </a:r>
            <a:r>
              <a:rPr lang="en-US" dirty="0"/>
              <a:t>, </a:t>
            </a:r>
            <a:r>
              <a:rPr lang="en-US" dirty="0" err="1"/>
              <a:t>lekin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holat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ilmiy</a:t>
            </a:r>
            <a:r>
              <a:rPr lang="en-US" dirty="0"/>
              <a:t> </a:t>
            </a:r>
            <a:r>
              <a:rPr lang="en-US" dirty="0" err="1"/>
              <a:t>izlanishlardan</a:t>
            </a:r>
            <a:r>
              <a:rPr lang="en-US" dirty="0"/>
              <a:t> </a:t>
            </a:r>
            <a:r>
              <a:rPr lang="en-US" dirty="0" err="1"/>
              <a:t>to‘xtata</a:t>
            </a:r>
            <a:r>
              <a:rPr lang="en-US" dirty="0"/>
              <a:t> </a:t>
            </a:r>
            <a:r>
              <a:rPr lang="en-US" dirty="0" err="1"/>
              <a:t>olmadi</a:t>
            </a:r>
            <a:r>
              <a:rPr lang="en-US" dirty="0"/>
              <a:t>. </a:t>
            </a:r>
            <a:r>
              <a:rPr lang="en-US" dirty="0" err="1"/>
              <a:t>Ko‘rlik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yanada</a:t>
            </a:r>
            <a:r>
              <a:rPr lang="en-US" dirty="0"/>
              <a:t> </a:t>
            </a:r>
            <a:r>
              <a:rPr lang="en-US" dirty="0" err="1"/>
              <a:t>sabrli</a:t>
            </a:r>
            <a:r>
              <a:rPr lang="en-US" dirty="0"/>
              <a:t>, </a:t>
            </a:r>
            <a:r>
              <a:rPr lang="en-US" dirty="0" err="1"/>
              <a:t>bardoshli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mustahkam</a:t>
            </a:r>
            <a:r>
              <a:rPr lang="en-US" dirty="0"/>
              <a:t> </a:t>
            </a:r>
            <a:r>
              <a:rPr lang="en-US" dirty="0" err="1"/>
              <a:t>e’tiqodli</a:t>
            </a:r>
            <a:r>
              <a:rPr lang="en-US" dirty="0"/>
              <a:t> </a:t>
            </a:r>
            <a:r>
              <a:rPr lang="en-US" dirty="0" err="1"/>
              <a:t>qilib</a:t>
            </a:r>
            <a:r>
              <a:rPr lang="en-US" dirty="0"/>
              <a:t> </a:t>
            </a:r>
            <a:r>
              <a:rPr lang="en-US" dirty="0" err="1"/>
              <a:t>tarbiyaladi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B5D5E-6B85-49ED-A149-9597CA6AAC95}"/>
              </a:ext>
            </a:extLst>
          </p:cNvPr>
          <p:cNvSpPr txBox="1"/>
          <p:nvPr/>
        </p:nvSpPr>
        <p:spPr>
          <a:xfrm>
            <a:off x="4581879" y="2250264"/>
            <a:ext cx="38382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>
                    <a:lumMod val="25000"/>
                  </a:schemeClr>
                </a:solidFill>
              </a:rPr>
              <a:t>Ko‘rlikka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25000"/>
                  </a:schemeClr>
                </a:solidFill>
              </a:rPr>
              <a:t>Duch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25000"/>
                  </a:schemeClr>
                </a:solidFill>
              </a:rPr>
              <a:t>Kelishi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25000"/>
                  </a:schemeClr>
                </a:solidFill>
              </a:rPr>
              <a:t>va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25000"/>
                  </a:schemeClr>
                </a:solidFill>
              </a:rPr>
              <a:t>Matonati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endParaRPr lang="ru-RU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/>
          <p:nvPr/>
        </p:nvSpPr>
        <p:spPr>
          <a:xfrm flipH="1">
            <a:off x="937459" y="2571750"/>
            <a:ext cx="2377240" cy="84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None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Imom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Termiziyning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hadis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ilmi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va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metodologiyasi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asrlar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davomida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musulmon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olamida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katta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obro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‘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qozongan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. </a:t>
            </a:r>
            <a:endParaRPr b="0" i="0" u="none" strike="noStrike" cap="none" dirty="0">
              <a:solidFill>
                <a:schemeClr val="tx2">
                  <a:lumMod val="10000"/>
                </a:schemeClr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503238" y="2900666"/>
            <a:ext cx="320040" cy="320040"/>
          </a:xfrm>
          <a:prstGeom prst="rect">
            <a:avLst/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68490" y="1637297"/>
            <a:ext cx="320040" cy="320040"/>
          </a:xfrm>
          <a:prstGeom prst="rect">
            <a:avLst/>
          </a:prstGeom>
          <a:solidFill>
            <a:srgbClr val="FFFFFF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AA062-3DD0-4445-8FDE-B4DE9B8A7D8E}"/>
              </a:ext>
            </a:extLst>
          </p:cNvPr>
          <p:cNvSpPr/>
          <p:nvPr/>
        </p:nvSpPr>
        <p:spPr>
          <a:xfrm>
            <a:off x="3247571" y="825500"/>
            <a:ext cx="3091543" cy="4838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</a:pPr>
            <a:r>
              <a:rPr lang="en-US" dirty="0" err="1"/>
              <a:t>Vafoti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Merosi</a:t>
            </a:r>
            <a:endParaRPr dirty="0"/>
          </a:p>
        </p:txBody>
      </p:sp>
      <p:sp>
        <p:nvSpPr>
          <p:cNvPr id="269" name="Google Shape;269;p10"/>
          <p:cNvSpPr txBox="1"/>
          <p:nvPr/>
        </p:nvSpPr>
        <p:spPr>
          <a:xfrm flipH="1">
            <a:off x="3594100" y="2301021"/>
            <a:ext cx="2654300" cy="84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None/>
            </a:pPr>
            <a:r>
              <a:rPr lang="en-US" sz="2000" dirty="0" err="1">
                <a:solidFill>
                  <a:schemeClr val="bg1"/>
                </a:solidFill>
              </a:rPr>
              <a:t>Imom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Termiziy</a:t>
            </a:r>
            <a:r>
              <a:rPr lang="en-US" sz="2000" dirty="0">
                <a:solidFill>
                  <a:schemeClr val="bg1"/>
                </a:solidFill>
              </a:rPr>
              <a:t> 892-yilda </a:t>
            </a:r>
            <a:r>
              <a:rPr lang="en-US" sz="2000" dirty="0" err="1">
                <a:solidFill>
                  <a:schemeClr val="bg1"/>
                </a:solidFill>
              </a:rPr>
              <a:t>Termizda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vafot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etgan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</a:t>
            </a:r>
            <a:r>
              <a:rPr lang="en-US" sz="2000" dirty="0">
                <a:solidFill>
                  <a:schemeClr val="bg1"/>
                </a:solidFill>
              </a:rPr>
              <a:t> u </a:t>
            </a:r>
            <a:r>
              <a:rPr lang="en-US" sz="2000" dirty="0" err="1">
                <a:solidFill>
                  <a:schemeClr val="bg1"/>
                </a:solidFill>
              </a:rPr>
              <a:t>yerda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dafn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etilgan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Uning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qabri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hozirgi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kunda</a:t>
            </a:r>
            <a:r>
              <a:rPr lang="en-US" sz="2000" dirty="0">
                <a:solidFill>
                  <a:schemeClr val="bg1"/>
                </a:solidFill>
              </a:rPr>
              <a:t> ham </a:t>
            </a:r>
            <a:r>
              <a:rPr lang="en-US" sz="2000" dirty="0" err="1">
                <a:solidFill>
                  <a:schemeClr val="bg1"/>
                </a:solidFill>
              </a:rPr>
              <a:t>ziyoratchilar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uchun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muqaddas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joylardan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biridir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 flipH="1">
            <a:off x="1331164" y="1628399"/>
            <a:ext cx="487913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-US" sz="2800" b="1" dirty="0" err="1"/>
              <a:t>Termizda</a:t>
            </a:r>
            <a:r>
              <a:rPr lang="en-US" sz="2800" b="1" dirty="0"/>
              <a:t> </a:t>
            </a:r>
            <a:r>
              <a:rPr lang="en-US" sz="2800" b="1" dirty="0" err="1"/>
              <a:t>Vafot</a:t>
            </a:r>
            <a:r>
              <a:rPr lang="en-US" sz="2800" b="1" dirty="0"/>
              <a:t> </a:t>
            </a:r>
            <a:r>
              <a:rPr lang="en-US" sz="2800" b="1" dirty="0" err="1"/>
              <a:t>Etishi</a:t>
            </a:r>
            <a:r>
              <a:rPr lang="en-US" sz="2800" b="1" dirty="0"/>
              <a:t> </a:t>
            </a:r>
            <a:r>
              <a:rPr lang="en-US" sz="2800" b="1" dirty="0" err="1"/>
              <a:t>va</a:t>
            </a:r>
            <a:r>
              <a:rPr lang="en-US" sz="2800" b="1" dirty="0"/>
              <a:t> </a:t>
            </a:r>
            <a:r>
              <a:rPr lang="en-US" sz="2800" b="1" dirty="0" err="1"/>
              <a:t>Dafn</a:t>
            </a:r>
            <a:r>
              <a:rPr lang="en-US" sz="2800" b="1" dirty="0"/>
              <a:t> </a:t>
            </a:r>
            <a:r>
              <a:rPr lang="en-US" sz="2800" b="1" dirty="0" err="1"/>
              <a:t>Etilishi</a:t>
            </a:r>
            <a:r>
              <a:rPr lang="en-US" sz="2800" dirty="0"/>
              <a:t>:</a:t>
            </a:r>
            <a:endParaRPr sz="26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7AB8A-2CE9-4BDC-9F28-DC1527203716}"/>
              </a:ext>
            </a:extLst>
          </p:cNvPr>
          <p:cNvSpPr txBox="1"/>
          <p:nvPr/>
        </p:nvSpPr>
        <p:spPr>
          <a:xfrm>
            <a:off x="6527800" y="1707748"/>
            <a:ext cx="2349500" cy="172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600"/>
              <a:buFont typeface="DM Serif Display"/>
              <a:buNone/>
              <a:defRPr sz="2800" b="1"/>
            </a:lvl1pPr>
          </a:lstStyle>
          <a:p>
            <a:pPr algn="ctr"/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Ilmiy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Merosining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Ahamiyati</a:t>
            </a:r>
            <a:endParaRPr lang="ru-RU" sz="32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</a:pPr>
            <a:r>
              <a:rPr lang="en-US" dirty="0" err="1"/>
              <a:t>Xulosa</a:t>
            </a:r>
            <a:endParaRPr dirty="0"/>
          </a:p>
        </p:txBody>
      </p:sp>
      <p:sp>
        <p:nvSpPr>
          <p:cNvPr id="192" name="Google Shape;192;p9"/>
          <p:cNvSpPr txBox="1"/>
          <p:nvPr/>
        </p:nvSpPr>
        <p:spPr>
          <a:xfrm flipH="1">
            <a:off x="1915331" y="1282372"/>
            <a:ext cx="50188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-US" sz="2800" b="1" dirty="0" err="1"/>
              <a:t>Termiziydan</a:t>
            </a:r>
            <a:r>
              <a:rPr lang="en-US" sz="2800" b="1" dirty="0"/>
              <a:t> </a:t>
            </a:r>
            <a:r>
              <a:rPr lang="en-US" sz="2800" b="1" dirty="0" err="1"/>
              <a:t>Olingan</a:t>
            </a:r>
            <a:r>
              <a:rPr lang="en-US" sz="2800" b="1" dirty="0"/>
              <a:t> </a:t>
            </a:r>
            <a:r>
              <a:rPr lang="en-US" sz="2800" b="1" dirty="0" err="1"/>
              <a:t>Saboq</a:t>
            </a:r>
            <a:endParaRPr sz="2600" b="0" i="0" u="none" strike="noStrike" cap="none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3" name="Google Shape;193;p9"/>
          <p:cNvSpPr txBox="1"/>
          <p:nvPr/>
        </p:nvSpPr>
        <p:spPr>
          <a:xfrm flipH="1">
            <a:off x="1372764" y="2013489"/>
            <a:ext cx="6018635" cy="144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None/>
            </a:pPr>
            <a:r>
              <a:rPr lang="en-US" sz="2000" dirty="0" err="1"/>
              <a:t>Imom</a:t>
            </a:r>
            <a:r>
              <a:rPr lang="en-US" sz="2000" dirty="0"/>
              <a:t> </a:t>
            </a:r>
            <a:r>
              <a:rPr lang="en-US" sz="2000" dirty="0" err="1"/>
              <a:t>Termiziy</a:t>
            </a:r>
            <a:r>
              <a:rPr lang="en-US" sz="2000" dirty="0"/>
              <a:t> </a:t>
            </a:r>
            <a:r>
              <a:rPr lang="en-US" sz="2000" dirty="0" err="1"/>
              <a:t>o‘z</a:t>
            </a:r>
            <a:r>
              <a:rPr lang="en-US" sz="2000" dirty="0"/>
              <a:t> </a:t>
            </a:r>
            <a:r>
              <a:rPr lang="en-US" sz="2000" dirty="0" err="1"/>
              <a:t>umrini</a:t>
            </a:r>
            <a:r>
              <a:rPr lang="en-US" sz="2000" dirty="0"/>
              <a:t> </a:t>
            </a:r>
            <a:r>
              <a:rPr lang="en-US" sz="2000" dirty="0" err="1"/>
              <a:t>hadis</a:t>
            </a:r>
            <a:r>
              <a:rPr lang="en-US" sz="2000" dirty="0"/>
              <a:t> </a:t>
            </a:r>
            <a:r>
              <a:rPr lang="en-US" sz="2000" dirty="0" err="1"/>
              <a:t>ilmi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ilm</a:t>
            </a:r>
            <a:r>
              <a:rPr lang="en-US" sz="2000" dirty="0"/>
              <a:t>-fan </a:t>
            </a:r>
            <a:r>
              <a:rPr lang="en-US" sz="2000" dirty="0" err="1"/>
              <a:t>yo‘lida</a:t>
            </a:r>
            <a:r>
              <a:rPr lang="en-US" sz="2000" dirty="0"/>
              <a:t> </a:t>
            </a:r>
            <a:r>
              <a:rPr lang="en-US" sz="2000" dirty="0" err="1"/>
              <a:t>bag‘ishlagan</a:t>
            </a:r>
            <a:r>
              <a:rPr lang="en-US" sz="2000" dirty="0"/>
              <a:t> olim </a:t>
            </a:r>
            <a:r>
              <a:rPr lang="en-US" sz="2000" dirty="0" err="1"/>
              <a:t>sifatida</a:t>
            </a:r>
            <a:r>
              <a:rPr lang="en-US" sz="2000" dirty="0"/>
              <a:t> </a:t>
            </a:r>
            <a:r>
              <a:rPr lang="en-US" sz="2000" dirty="0" err="1"/>
              <a:t>nafaqat</a:t>
            </a:r>
            <a:r>
              <a:rPr lang="en-US" sz="2000" dirty="0"/>
              <a:t> </a:t>
            </a:r>
            <a:r>
              <a:rPr lang="en-US" sz="2000" dirty="0" err="1"/>
              <a:t>tarixda</a:t>
            </a:r>
            <a:r>
              <a:rPr lang="en-US" sz="2000" dirty="0"/>
              <a:t>, </a:t>
            </a:r>
            <a:r>
              <a:rPr lang="en-US" sz="2000" dirty="0" err="1"/>
              <a:t>balki</a:t>
            </a:r>
            <a:r>
              <a:rPr lang="en-US" sz="2000" dirty="0"/>
              <a:t> </a:t>
            </a:r>
            <a:r>
              <a:rPr lang="en-US" sz="2000" dirty="0" err="1"/>
              <a:t>hozirgi</a:t>
            </a:r>
            <a:r>
              <a:rPr lang="en-US" sz="2000" dirty="0"/>
              <a:t> </a:t>
            </a:r>
            <a:r>
              <a:rPr lang="en-US" sz="2000" dirty="0" err="1"/>
              <a:t>kunda</a:t>
            </a:r>
            <a:r>
              <a:rPr lang="en-US" sz="2000" dirty="0"/>
              <a:t> ham </a:t>
            </a:r>
            <a:r>
              <a:rPr lang="en-US" sz="2000" dirty="0" err="1"/>
              <a:t>dolzarbdir</a:t>
            </a:r>
            <a:r>
              <a:rPr lang="en-US" sz="2000" dirty="0"/>
              <a:t>. </a:t>
            </a:r>
            <a:r>
              <a:rPr lang="en-US" sz="2000" dirty="0" err="1"/>
              <a:t>Uning</a:t>
            </a:r>
            <a:r>
              <a:rPr lang="en-US" sz="2000" dirty="0"/>
              <a:t> </a:t>
            </a:r>
            <a:r>
              <a:rPr lang="en-US" sz="2000" dirty="0" err="1"/>
              <a:t>ilmdagi</a:t>
            </a:r>
            <a:r>
              <a:rPr lang="en-US" sz="2000" dirty="0"/>
              <a:t> </a:t>
            </a:r>
            <a:r>
              <a:rPr lang="en-US" sz="2000" dirty="0" err="1"/>
              <a:t>jasorati</a:t>
            </a:r>
            <a:r>
              <a:rPr lang="en-US" sz="2000" dirty="0"/>
              <a:t>, </a:t>
            </a:r>
            <a:r>
              <a:rPr lang="en-US" sz="2000" dirty="0" err="1"/>
              <a:t>sabr-matonati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taqvodorligi</a:t>
            </a:r>
            <a:r>
              <a:rPr lang="en-US" sz="2000" dirty="0"/>
              <a:t>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birimiz</a:t>
            </a:r>
            <a:r>
              <a:rPr lang="en-US" sz="2000" dirty="0"/>
              <a:t> </a:t>
            </a:r>
            <a:r>
              <a:rPr lang="en-US" sz="2000" dirty="0" err="1"/>
              <a:t>uchun</a:t>
            </a:r>
            <a:r>
              <a:rPr lang="en-US" sz="2000" dirty="0"/>
              <a:t> </a:t>
            </a:r>
            <a:r>
              <a:rPr lang="en-US" sz="2000" dirty="0" err="1"/>
              <a:t>ibrat</a:t>
            </a:r>
            <a:r>
              <a:rPr lang="en-US" sz="2000" dirty="0"/>
              <a:t> </a:t>
            </a:r>
            <a:r>
              <a:rPr lang="en-US" sz="2000" dirty="0" err="1"/>
              <a:t>manbai</a:t>
            </a:r>
            <a:r>
              <a:rPr lang="en-US" sz="2000" dirty="0"/>
              <a:t> </a:t>
            </a:r>
            <a:r>
              <a:rPr lang="en-US" sz="2000" dirty="0" err="1"/>
              <a:t>bo‘lishi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r>
              <a:rPr lang="en-US" sz="2000" dirty="0"/>
              <a:t>.</a:t>
            </a:r>
            <a:endParaRPr sz="1600" b="0" i="0" u="none" strike="noStrike" cap="none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95" name="Google Shape;195;p9"/>
          <p:cNvGrpSpPr/>
          <p:nvPr/>
        </p:nvGrpSpPr>
        <p:grpSpPr>
          <a:xfrm>
            <a:off x="2335709" y="4208637"/>
            <a:ext cx="4149656" cy="2210674"/>
            <a:chOff x="233350" y="949250"/>
            <a:chExt cx="7137300" cy="3802300"/>
          </a:xfrm>
          <a:solidFill>
            <a:schemeClr val="tx1"/>
          </a:solidFill>
        </p:grpSpPr>
        <p:sp>
          <p:nvSpPr>
            <p:cNvPr id="196" name="Google Shape;196;p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" name="Google Shape;4162;p14">
            <a:extLst>
              <a:ext uri="{FF2B5EF4-FFF2-40B4-BE49-F238E27FC236}">
                <a16:creationId xmlns:a16="http://schemas.microsoft.com/office/drawing/2014/main" id="{AB1E1374-334B-C08A-B829-B4A7D6D96DA5}"/>
              </a:ext>
            </a:extLst>
          </p:cNvPr>
          <p:cNvGrpSpPr/>
          <p:nvPr/>
        </p:nvGrpSpPr>
        <p:grpSpPr>
          <a:xfrm>
            <a:off x="4364319" y="5212202"/>
            <a:ext cx="298449" cy="460241"/>
            <a:chOff x="5726350" y="2028150"/>
            <a:chExt cx="312300" cy="481600"/>
          </a:xfrm>
          <a:solidFill>
            <a:schemeClr val="bg1"/>
          </a:solidFill>
        </p:grpSpPr>
        <p:sp>
          <p:nvSpPr>
            <p:cNvPr id="5" name="Google Shape;4163;p14">
              <a:extLst>
                <a:ext uri="{FF2B5EF4-FFF2-40B4-BE49-F238E27FC236}">
                  <a16:creationId xmlns:a16="http://schemas.microsoft.com/office/drawing/2014/main" id="{1AEF0799-C2DF-A90F-F62A-120AFC7B207C}"/>
                </a:ext>
              </a:extLst>
            </p:cNvPr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4164;p14">
              <a:extLst>
                <a:ext uri="{FF2B5EF4-FFF2-40B4-BE49-F238E27FC236}">
                  <a16:creationId xmlns:a16="http://schemas.microsoft.com/office/drawing/2014/main" id="{3554A262-9F47-D6DE-BDCA-3800D706198B}"/>
                </a:ext>
              </a:extLst>
            </p:cNvPr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4165;p14">
              <a:extLst>
                <a:ext uri="{FF2B5EF4-FFF2-40B4-BE49-F238E27FC236}">
                  <a16:creationId xmlns:a16="http://schemas.microsoft.com/office/drawing/2014/main" id="{98BC9968-601B-3D33-CB7A-697F4718F4B5}"/>
                </a:ext>
              </a:extLst>
            </p:cNvPr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4162;p14">
            <a:extLst>
              <a:ext uri="{FF2B5EF4-FFF2-40B4-BE49-F238E27FC236}">
                <a16:creationId xmlns:a16="http://schemas.microsoft.com/office/drawing/2014/main" id="{A509B2F2-EC07-0A79-E978-EC8E5C14EDA0}"/>
              </a:ext>
            </a:extLst>
          </p:cNvPr>
          <p:cNvGrpSpPr/>
          <p:nvPr/>
        </p:nvGrpSpPr>
        <p:grpSpPr>
          <a:xfrm>
            <a:off x="4890047" y="4488781"/>
            <a:ext cx="298449" cy="460241"/>
            <a:chOff x="5726350" y="2028150"/>
            <a:chExt cx="312300" cy="481600"/>
          </a:xfrm>
          <a:solidFill>
            <a:schemeClr val="bg1"/>
          </a:solidFill>
        </p:grpSpPr>
        <p:sp>
          <p:nvSpPr>
            <p:cNvPr id="23" name="Google Shape;4163;p14">
              <a:extLst>
                <a:ext uri="{FF2B5EF4-FFF2-40B4-BE49-F238E27FC236}">
                  <a16:creationId xmlns:a16="http://schemas.microsoft.com/office/drawing/2014/main" id="{5145390F-495F-E0C2-9E22-2F2BE6FE2CFE}"/>
                </a:ext>
              </a:extLst>
            </p:cNvPr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4164;p14">
              <a:extLst>
                <a:ext uri="{FF2B5EF4-FFF2-40B4-BE49-F238E27FC236}">
                  <a16:creationId xmlns:a16="http://schemas.microsoft.com/office/drawing/2014/main" id="{F980B4E4-AAB9-07CF-A2C5-1BDA0B49942C}"/>
                </a:ext>
              </a:extLst>
            </p:cNvPr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4165;p14">
              <a:extLst>
                <a:ext uri="{FF2B5EF4-FFF2-40B4-BE49-F238E27FC236}">
                  <a16:creationId xmlns:a16="http://schemas.microsoft.com/office/drawing/2014/main" id="{48EC452E-1C94-4115-A1DE-9CC3981E2769}"/>
                </a:ext>
              </a:extLst>
            </p:cNvPr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4162;p14">
            <a:extLst>
              <a:ext uri="{FF2B5EF4-FFF2-40B4-BE49-F238E27FC236}">
                <a16:creationId xmlns:a16="http://schemas.microsoft.com/office/drawing/2014/main" id="{07E6BD40-7B42-4375-9658-B1222879D1B4}"/>
              </a:ext>
            </a:extLst>
          </p:cNvPr>
          <p:cNvGrpSpPr/>
          <p:nvPr/>
        </p:nvGrpSpPr>
        <p:grpSpPr>
          <a:xfrm>
            <a:off x="7904523" y="2020321"/>
            <a:ext cx="298449" cy="460241"/>
            <a:chOff x="5726350" y="2028150"/>
            <a:chExt cx="312300" cy="481600"/>
          </a:xfrm>
          <a:solidFill>
            <a:schemeClr val="bg1"/>
          </a:solidFill>
        </p:grpSpPr>
        <p:sp>
          <p:nvSpPr>
            <p:cNvPr id="27" name="Google Shape;4163;p14">
              <a:extLst>
                <a:ext uri="{FF2B5EF4-FFF2-40B4-BE49-F238E27FC236}">
                  <a16:creationId xmlns:a16="http://schemas.microsoft.com/office/drawing/2014/main" id="{6EDC26C3-4E95-50A7-A302-726673587212}"/>
                </a:ext>
              </a:extLst>
            </p:cNvPr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4164;p14">
              <a:extLst>
                <a:ext uri="{FF2B5EF4-FFF2-40B4-BE49-F238E27FC236}">
                  <a16:creationId xmlns:a16="http://schemas.microsoft.com/office/drawing/2014/main" id="{E4EEBA32-B608-25FF-6BD4-FCCAAB583774}"/>
                </a:ext>
              </a:extLst>
            </p:cNvPr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4165;p14">
              <a:extLst>
                <a:ext uri="{FF2B5EF4-FFF2-40B4-BE49-F238E27FC236}">
                  <a16:creationId xmlns:a16="http://schemas.microsoft.com/office/drawing/2014/main" id="{75201840-ACEC-0761-1D60-721F1EFEDE73}"/>
                </a:ext>
              </a:extLst>
            </p:cNvPr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>
            <a:spLocks noGrp="1"/>
          </p:cNvSpPr>
          <p:nvPr>
            <p:ph type="title"/>
          </p:nvPr>
        </p:nvSpPr>
        <p:spPr>
          <a:xfrm>
            <a:off x="709612" y="1105007"/>
            <a:ext cx="7724775" cy="11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DM Serif Display"/>
              <a:buNone/>
            </a:pPr>
            <a:r>
              <a:rPr lang="en-US" sz="7200" dirty="0" err="1"/>
              <a:t>E’tiboringiz</a:t>
            </a:r>
            <a:br>
              <a:rPr lang="en-US" sz="7200" dirty="0"/>
            </a:br>
            <a:r>
              <a:rPr lang="en-US" sz="7200" dirty="0" err="1"/>
              <a:t>uchun</a:t>
            </a:r>
            <a:r>
              <a:rPr lang="en-US" sz="7200" dirty="0"/>
              <a:t> </a:t>
            </a:r>
            <a:r>
              <a:rPr lang="en-US" sz="7200" dirty="0" err="1"/>
              <a:t>rahmat</a:t>
            </a:r>
            <a:endParaRPr sz="7200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3072000" y="4223541"/>
            <a:ext cx="3000000" cy="34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Please keep this slide for attribution</a:t>
            </a:r>
            <a:endParaRPr sz="1200" b="0" i="0" u="none" strike="noStrike" cap="non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9FCBD0-36D2-4E32-996B-63C17C5F1796}"/>
              </a:ext>
            </a:extLst>
          </p:cNvPr>
          <p:cNvSpPr/>
          <p:nvPr/>
        </p:nvSpPr>
        <p:spPr>
          <a:xfrm>
            <a:off x="2184400" y="3663950"/>
            <a:ext cx="5092700" cy="927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3">
      <a:dk1>
        <a:srgbClr val="000000"/>
      </a:dk1>
      <a:lt1>
        <a:srgbClr val="FFFFFF"/>
      </a:lt1>
      <a:dk2>
        <a:srgbClr val="FFFFFF"/>
      </a:dk2>
      <a:lt2>
        <a:srgbClr val="EAE7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Personalizado 2">
      <a:majorFont>
        <a:latin typeface="Libre Caslon Text"/>
        <a:ea typeface=""/>
        <a:cs typeface=""/>
      </a:majorFont>
      <a:minorFont>
        <a:latin typeface="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437</Words>
  <Application>Microsoft Office PowerPoint</Application>
  <PresentationFormat>On-screen Show (16:9)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Libre Caslon Text</vt:lpstr>
      <vt:lpstr>Arial</vt:lpstr>
      <vt:lpstr>Chivo</vt:lpstr>
      <vt:lpstr>Calibri</vt:lpstr>
      <vt:lpstr>DM Serif Display</vt:lpstr>
      <vt:lpstr>Montserrat Medium</vt:lpstr>
      <vt:lpstr>Office Theme</vt:lpstr>
      <vt:lpstr>Imom Termiziy</vt:lpstr>
      <vt:lpstr>Kirish: Imom Termiziy Kim edi?</vt:lpstr>
      <vt:lpstr>Ilmiy Faoliyati va Tahsili</vt:lpstr>
      <vt:lpstr>Hadis Ilmiga Qo‘shgan Hissasi</vt:lpstr>
      <vt:lpstr>Ilmiy Yondashuv va Metodologiyasi</vt:lpstr>
      <vt:lpstr>Shaxsiy Hayoti va Uning Fazilatlari</vt:lpstr>
      <vt:lpstr>Vafoti va Merosi</vt:lpstr>
      <vt:lpstr>Xulosa</vt:lpstr>
      <vt:lpstr>E’tiboringiz uchun rahmat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Imom Termiziy</dc:title>
  <dc:creator>Администратор</dc:creator>
  <cp:lastModifiedBy>User Account</cp:lastModifiedBy>
  <cp:revision>6</cp:revision>
  <dcterms:created xsi:type="dcterms:W3CDTF">2021-10-12T08:06:43Z</dcterms:created>
  <dcterms:modified xsi:type="dcterms:W3CDTF">2024-09-20T04:32:50Z</dcterms:modified>
</cp:coreProperties>
</file>